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64" r:id="rId3"/>
    <p:sldId id="307" r:id="rId4"/>
    <p:sldId id="321" r:id="rId5"/>
    <p:sldId id="308" r:id="rId6"/>
    <p:sldId id="326" r:id="rId7"/>
    <p:sldId id="309" r:id="rId8"/>
    <p:sldId id="310" r:id="rId9"/>
    <p:sldId id="319" r:id="rId10"/>
    <p:sldId id="311" r:id="rId11"/>
    <p:sldId id="327" r:id="rId12"/>
    <p:sldId id="312" r:id="rId13"/>
    <p:sldId id="313" r:id="rId14"/>
    <p:sldId id="322" r:id="rId15"/>
    <p:sldId id="323" r:id="rId16"/>
    <p:sldId id="324" r:id="rId17"/>
    <p:sldId id="325" r:id="rId18"/>
    <p:sldId id="314" r:id="rId19"/>
    <p:sldId id="315" r:id="rId20"/>
    <p:sldId id="316" r:id="rId21"/>
    <p:sldId id="317" r:id="rId22"/>
    <p:sldId id="320" r:id="rId23"/>
    <p:sldId id="318" r:id="rId24"/>
    <p:sldId id="279"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Krona One" panose="020B0604020202020204" charset="0"/>
      <p:regular r:id="rId31"/>
    </p:embeddedFont>
    <p:embeddedFont>
      <p:font typeface="Miriam Libre" panose="00000500000000000000" pitchFamily="2" charset="-79"/>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27"/>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85664" autoAdjust="0"/>
  </p:normalViewPr>
  <p:slideViewPr>
    <p:cSldViewPr snapToGrid="0">
      <p:cViewPr varScale="1">
        <p:scale>
          <a:sx n="126" d="100"/>
          <a:sy n="126" d="100"/>
        </p:scale>
        <p:origin x="126" y="1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dirty="0">
              <a:solidFill>
                <a:srgbClr val="5F7D96"/>
              </a:solidFill>
            </a:endParaRPr>
          </a:p>
          <a:p>
            <a:pPr marL="0" lvl="0" indent="0" algn="l" rtl="0">
              <a:spcBef>
                <a:spcPts val="0"/>
              </a:spcBef>
              <a:spcAft>
                <a:spcPts val="0"/>
              </a:spcAft>
              <a:buNone/>
            </a:pPr>
            <a:r>
              <a:rPr lang="en-US" dirty="0"/>
              <a:t>Hello, and welcome to the Bringing Data to Life with Visualization Hy-Tech Camp Presentation!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into some different types of visualizations, and different types of data.</a:t>
            </a:r>
          </a:p>
        </p:txBody>
      </p:sp>
    </p:spTree>
    <p:extLst>
      <p:ext uri="{BB962C8B-B14F-4D97-AF65-F5344CB8AC3E}">
        <p14:creationId xmlns:p14="http://schemas.microsoft.com/office/powerpoint/2010/main" val="390970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talk about one of the most basic ways to </a:t>
            </a:r>
            <a:r>
              <a:rPr lang="en-US" i="1" dirty="0"/>
              <a:t>store</a:t>
            </a:r>
            <a:r>
              <a:rPr lang="en-US" i="0" dirty="0"/>
              <a:t> data – CSV. Does anyone know what </a:t>
            </a:r>
            <a:r>
              <a:rPr lang="en-US" b="1" i="0" dirty="0"/>
              <a:t>CSV</a:t>
            </a:r>
            <a:r>
              <a:rPr lang="en-US" b="0" i="0" dirty="0"/>
              <a:t> stands for? Wow, you’re close! &lt;click&gt;</a:t>
            </a:r>
            <a:endParaRPr lang="en-US" dirty="0"/>
          </a:p>
          <a:p>
            <a:r>
              <a:rPr lang="en-US" dirty="0"/>
              <a:t>It stands for – </a:t>
            </a:r>
            <a:r>
              <a:rPr lang="en-US" b="1" dirty="0"/>
              <a:t>C</a:t>
            </a:r>
            <a:r>
              <a:rPr lang="en-US" b="0" dirty="0"/>
              <a:t>omma-</a:t>
            </a:r>
            <a:r>
              <a:rPr lang="en-US" b="1" dirty="0"/>
              <a:t>S</a:t>
            </a:r>
            <a:r>
              <a:rPr lang="en-US" b="0" dirty="0"/>
              <a:t>eparated </a:t>
            </a:r>
            <a:r>
              <a:rPr lang="en-US" b="1" dirty="0"/>
              <a:t>V</a:t>
            </a:r>
            <a:r>
              <a:rPr lang="en-US" b="0" dirty="0"/>
              <a:t>alues</a:t>
            </a:r>
          </a:p>
          <a:p>
            <a:r>
              <a:rPr lang="en-US" b="0" dirty="0"/>
              <a:t>This is basically tabular data. It ends up looking like a spreadsheet</a:t>
            </a:r>
            <a:endParaRPr lang="en-US" dirty="0"/>
          </a:p>
        </p:txBody>
      </p:sp>
    </p:spTree>
    <p:extLst>
      <p:ext uri="{BB962C8B-B14F-4D97-AF65-F5344CB8AC3E}">
        <p14:creationId xmlns:p14="http://schemas.microsoft.com/office/powerpoint/2010/main" val="398328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But what types of data will be stored in the spreadsheet?</a:t>
            </a:r>
            <a:r>
              <a:rPr lang="en-US" b="0" dirty="0"/>
              <a:t> Interesting.</a:t>
            </a:r>
            <a:endParaRPr lang="en-US" b="1" dirty="0"/>
          </a:p>
          <a:p>
            <a:r>
              <a:rPr lang="en-US" dirty="0"/>
              <a:t>Data can come in many different forms, but two of the most basic ones are </a:t>
            </a:r>
            <a:r>
              <a:rPr lang="en-US" b="1" dirty="0"/>
              <a:t>numerical</a:t>
            </a:r>
            <a:r>
              <a:rPr lang="en-US" b="0" dirty="0"/>
              <a:t> and </a:t>
            </a:r>
            <a:r>
              <a:rPr lang="en-US" b="1" dirty="0"/>
              <a:t>categorical </a:t>
            </a:r>
            <a:r>
              <a:rPr lang="en-US" b="0" dirty="0"/>
              <a:t>&lt;click&gt; &lt;click&gt;</a:t>
            </a:r>
          </a:p>
          <a:p>
            <a:r>
              <a:rPr lang="en-US" b="1" dirty="0"/>
              <a:t>Numerical</a:t>
            </a:r>
            <a:r>
              <a:rPr lang="en-US" b="0" dirty="0"/>
              <a:t> data is data in the form of numbers &lt;</a:t>
            </a:r>
            <a:r>
              <a:rPr lang="en-US" b="0" dirty="0" err="1"/>
              <a:t>clic</a:t>
            </a:r>
            <a:r>
              <a:rPr lang="en-US" b="0" dirty="0"/>
              <a:t>&gt;</a:t>
            </a:r>
          </a:p>
          <a:p>
            <a:pPr lvl="1"/>
            <a:r>
              <a:rPr lang="en-US" b="0" dirty="0"/>
              <a:t>It is quantitative &lt;click&gt;</a:t>
            </a:r>
          </a:p>
          <a:p>
            <a:pPr lvl="1"/>
            <a:r>
              <a:rPr lang="en-US" b="0" dirty="0"/>
              <a:t>Arithmetic Operations can be performed on it &lt;click&gt;</a:t>
            </a:r>
          </a:p>
          <a:p>
            <a:pPr lvl="0"/>
            <a:r>
              <a:rPr lang="en-US" b="0" dirty="0"/>
              <a:t>Here are some examples – fifty dollars, 400 kilograms, etc. </a:t>
            </a:r>
            <a:r>
              <a:rPr lang="en-US" b="1" dirty="0"/>
              <a:t>Can you think of any other examples of numerical data?</a:t>
            </a:r>
            <a:r>
              <a:rPr lang="en-US" b="0" dirty="0"/>
              <a:t> Good! &lt;click&gt; Now let’s talk about categorical data. &lt;click&gt;</a:t>
            </a:r>
          </a:p>
          <a:p>
            <a:pPr lvl="0"/>
            <a:r>
              <a:rPr lang="en-US" b="1" dirty="0"/>
              <a:t>Categorical</a:t>
            </a:r>
            <a:r>
              <a:rPr lang="en-US" b="0" dirty="0"/>
              <a:t> data is data based on groups &lt;click&gt;</a:t>
            </a:r>
          </a:p>
          <a:p>
            <a:pPr lvl="1"/>
            <a:r>
              <a:rPr lang="en-US" b="0" dirty="0"/>
              <a:t>It is qualitative &lt;click&gt;</a:t>
            </a:r>
          </a:p>
          <a:p>
            <a:pPr lvl="1"/>
            <a:r>
              <a:rPr lang="en-US" b="0" dirty="0"/>
              <a:t>There is no specific mathematical meaning.</a:t>
            </a:r>
          </a:p>
          <a:p>
            <a:pPr lvl="0"/>
            <a:r>
              <a:rPr lang="en-US" b="0" dirty="0"/>
              <a:t>Here are some examples – occupation, hair color, etc. </a:t>
            </a:r>
            <a:r>
              <a:rPr lang="en-US" b="1" dirty="0"/>
              <a:t>Can you think of any other examples of categorical data?</a:t>
            </a:r>
            <a:r>
              <a:rPr lang="en-US" b="0" dirty="0"/>
              <a:t> Good!</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how do we show the data in a visualization? We’ll cover some of the most basic types of charts.</a:t>
            </a:r>
          </a:p>
          <a:p>
            <a:pPr lvl="0"/>
            <a:r>
              <a:rPr lang="en-US" b="1" dirty="0"/>
              <a:t>Does anyone know what type of chart this is?</a:t>
            </a:r>
            <a:r>
              <a:rPr lang="en-US" b="0" dirty="0"/>
              <a:t> That’s right! &lt;click&gt;</a:t>
            </a:r>
            <a:endParaRPr lang="en-US" b="1" dirty="0"/>
          </a:p>
          <a:p>
            <a:pPr lvl="0"/>
            <a:r>
              <a:rPr lang="en-US" dirty="0"/>
              <a:t>It’s a 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a:t>How about this one?</a:t>
            </a:r>
            <a:r>
              <a:rPr lang="en-US" b="0" dirty="0"/>
              <a:t> Good guess! &lt;click&gt; It’s a line chart.</a:t>
            </a:r>
            <a:r>
              <a:rPr lang="en-US" b="1" dirty="0"/>
              <a:t> </a:t>
            </a:r>
            <a:r>
              <a:rPr lang="en-US" b="0" dirty="0"/>
              <a:t>These </a:t>
            </a:r>
            <a:r>
              <a:rPr lang="en-US" dirty="0"/>
              <a:t>show how values change across a parameter (such as over time). Good for seeing patterns and trends, like the stock market!</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a:t>This one?</a:t>
            </a:r>
            <a:r>
              <a:rPr lang="en-US" b="0" dirty="0"/>
              <a:t> Close! &lt;click&gt; this is a Scatter</a:t>
            </a:r>
            <a:r>
              <a:rPr lang="en-US" dirty="0"/>
              <a:t>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a:t>Anyone seen this before?</a:t>
            </a:r>
            <a:r>
              <a:rPr lang="en-US" b="0" dirty="0"/>
              <a:t> Okay. This is a </a:t>
            </a:r>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Here are some more charts:</a:t>
            </a:r>
          </a:p>
          <a:p>
            <a:pPr lvl="1"/>
            <a:r>
              <a:rPr lang="en-US" dirty="0"/>
              <a:t>Histogram is basically a bar chart for continuous data &lt;click&gt;</a:t>
            </a:r>
          </a:p>
          <a:p>
            <a:pPr lvl="1"/>
            <a:r>
              <a:rPr lang="en-US" dirty="0"/>
              <a:t>Pie chart is good for “part-to-whole” comparison when things all add up to 100% &lt;click&gt;</a:t>
            </a:r>
          </a:p>
          <a:p>
            <a:pPr lvl="1"/>
            <a:r>
              <a:rPr lang="en-US" dirty="0"/>
              <a:t>Bubble chart can show relationship between </a:t>
            </a:r>
            <a:r>
              <a:rPr lang="en-US" i="1" dirty="0"/>
              <a:t>three</a:t>
            </a:r>
            <a:r>
              <a:rPr lang="en-US" i="0" dirty="0"/>
              <a:t> variables – the size of the bubble is another dimension &lt;click&gt;</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how </a:t>
            </a:r>
            <a:r>
              <a:rPr lang="en-US" i="1" dirty="0"/>
              <a:t>you</a:t>
            </a:r>
            <a:r>
              <a:rPr lang="en-US" i="0" dirty="0"/>
              <a:t> can use technology to create custom visualizations</a:t>
            </a:r>
            <a:endParaRPr lang="en-US" dirty="0"/>
          </a:p>
        </p:txBody>
      </p:sp>
    </p:spTree>
    <p:extLst>
      <p:ext uri="{BB962C8B-B14F-4D97-AF65-F5344CB8AC3E}">
        <p14:creationId xmlns:p14="http://schemas.microsoft.com/office/powerpoint/2010/main" val="3495819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 Google Sheets has a lot of great built-in graphing capabilities for a variety of data types &lt;click&gt;</a:t>
            </a:r>
          </a:p>
          <a:p>
            <a:r>
              <a:rPr lang="en-US" dirty="0"/>
              <a:t>There are a ton of different chart types, and it automatically suggests ones that might be good</a:t>
            </a:r>
          </a:p>
          <a:p>
            <a:r>
              <a:rPr lang="en-US" dirty="0"/>
              <a:t>There are also several ways to customize the charts – the styles, the titles, the gridlines/scale, and more! &lt;click&gt;</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r>
              <a:rPr lang="en-US" dirty="0"/>
              <a:t>To start things off, here’s a question for the group – </a:t>
            </a:r>
            <a:r>
              <a:rPr lang="en-US" b="1" dirty="0"/>
              <a:t>how can data be visualized?</a:t>
            </a:r>
            <a:r>
              <a:rPr lang="en-US" b="0" dirty="0"/>
              <a:t> Oh yeah, those are some good answers! &lt;click&gt;</a:t>
            </a:r>
          </a:p>
          <a:p>
            <a:pPr marL="457200" indent="-298450"/>
            <a:r>
              <a:rPr lang="en-US" b="0" dirty="0"/>
              <a:t>There are a ton of different ways to visualize data. We will get into some of them during this session. These examples are somewhat basic, but you can also do really creative and funny things! &lt;click&gt;</a:t>
            </a:r>
          </a:p>
          <a:p>
            <a:pPr marL="457200" indent="-298450"/>
            <a:r>
              <a:rPr lang="en-US" b="0" dirty="0"/>
              <a:t>Here’s an example from a video by Jon </a:t>
            </a:r>
            <a:r>
              <a:rPr lang="en-US" b="0" dirty="0" err="1"/>
              <a:t>Bois</a:t>
            </a:r>
            <a:r>
              <a:rPr lang="en-US" b="0" dirty="0"/>
              <a:t> about the number of athletes named Bob. &lt;play video until around 3:30&gt;</a:t>
            </a:r>
          </a:p>
          <a:p>
            <a:pPr marL="457200" indent="-298450"/>
            <a:r>
              <a:rPr lang="en-US" b="0" dirty="0"/>
              <a:t>This shows how data can be used to tell a story.</a:t>
            </a:r>
            <a:endParaRPr lang="en-US" b="1" dirty="0"/>
          </a:p>
          <a:p>
            <a:endParaRPr lang="en-US" dirty="0"/>
          </a:p>
          <a:p>
            <a:pPr marL="158750" indent="0">
              <a:buNone/>
            </a:pPr>
            <a:r>
              <a:rPr lang="en-US" dirty="0"/>
              <a:t>https://www.youtube.com/watch?v=lvh6NLqKRfs&amp;t=105s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also languages you can use to make custom programs to visualize data.</a:t>
            </a:r>
          </a:p>
          <a:p>
            <a:r>
              <a:rPr lang="en-US" dirty="0"/>
              <a:t>R is a programming language for statistical computing &lt;click&gt;</a:t>
            </a:r>
          </a:p>
          <a:p>
            <a:pPr lvl="1"/>
            <a:r>
              <a:rPr lang="en-US" dirty="0"/>
              <a:t>It was developed by Ross Ihaka and Robert Gentleman (hm, I wonder where it got its name) &lt;click&gt;</a:t>
            </a:r>
          </a:p>
          <a:p>
            <a:pPr lvl="1"/>
            <a:r>
              <a:rPr lang="en-US" dirty="0"/>
              <a:t>It is Very popular language to use for data processing &lt;click&gt;</a:t>
            </a:r>
          </a:p>
          <a:p>
            <a:pPr lvl="1"/>
            <a:r>
              <a:rPr lang="en-US" dirty="0"/>
              <a:t>It is Free and open source, meaning anyone can use it and work on it &lt;click&gt;</a:t>
            </a:r>
          </a:p>
          <a:p>
            <a:pPr lvl="1"/>
            <a:r>
              <a:rPr lang="en-US" dirty="0"/>
              <a:t>People really only use it for data/statistics – it isn’t a general purpose language &lt;click&gt;</a:t>
            </a:r>
          </a:p>
          <a:p>
            <a:pPr lvl="0"/>
            <a:r>
              <a:rPr lang="en-US" dirty="0"/>
              <a:t>Next let’s go over Python – a high-level, general-purpose programming language &lt;click&gt;</a:t>
            </a:r>
          </a:p>
          <a:p>
            <a:pPr lvl="1"/>
            <a:r>
              <a:rPr lang="en-US" dirty="0"/>
              <a:t>It was Developed by Guido van Rossum &lt;click&gt;</a:t>
            </a:r>
          </a:p>
          <a:p>
            <a:pPr lvl="1"/>
            <a:r>
              <a:rPr lang="en-US" dirty="0"/>
              <a:t>It Got its name from Monty Python’s Flying Circus &lt;click&gt;</a:t>
            </a:r>
          </a:p>
          <a:p>
            <a:pPr lvl="1"/>
            <a:r>
              <a:rPr lang="en-US" dirty="0"/>
              <a:t>Like R, it is free and open source &lt;click&gt;</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specific tool we can use is </a:t>
            </a:r>
            <a:r>
              <a:rPr lang="en-US" dirty="0" err="1"/>
              <a:t>ggplot</a:t>
            </a:r>
            <a:r>
              <a:rPr lang="en-US" dirty="0"/>
              <a:t>! &lt;click&gt;</a:t>
            </a:r>
          </a:p>
          <a:p>
            <a:r>
              <a:rPr lang="en-US" dirty="0" err="1"/>
              <a:t>Ggplot</a:t>
            </a:r>
            <a:r>
              <a:rPr lang="en-US" dirty="0"/>
              <a:t> is a software package that allows developers to create elegant data visualizations using the Grammar of Graphics &lt;click&gt;</a:t>
            </a:r>
          </a:p>
          <a:p>
            <a:r>
              <a:rPr lang="en-US" dirty="0"/>
              <a:t>There are versions for both R and Python – the syntax is very similar &lt;click&gt;</a:t>
            </a:r>
          </a:p>
          <a:p>
            <a:r>
              <a:rPr lang="en-US" dirty="0"/>
              <a:t>Here’s how some of the code looks: &lt;click&gt;</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 &lt;click&gt;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 &lt;click&gt;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 &lt;click&gt;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0"/>
            <a:r>
              <a:rPr lang="en-US" dirty="0"/>
              <a:t>There are a ton of tools out there to make great visualizations – these are only a few.</a:t>
            </a:r>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go over everything we learned.</a:t>
            </a:r>
          </a:p>
        </p:txBody>
      </p:sp>
    </p:spTree>
    <p:extLst>
      <p:ext uri="{BB962C8B-B14F-4D97-AF65-F5344CB8AC3E}">
        <p14:creationId xmlns:p14="http://schemas.microsoft.com/office/powerpoint/2010/main" val="2426841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 you remember any examples of data visualization? </a:t>
            </a:r>
            <a:r>
              <a:rPr lang="en-US" b="0" dirty="0"/>
              <a:t>Nice! &lt;click&gt;</a:t>
            </a:r>
            <a:endParaRPr lang="en-US" b="1" dirty="0"/>
          </a:p>
          <a:p>
            <a:pPr lvl="1"/>
            <a:r>
              <a:rPr lang="en-US" dirty="0"/>
              <a:t>Here are some we covered.</a:t>
            </a:r>
          </a:p>
          <a:p>
            <a:pPr lvl="0"/>
            <a:r>
              <a:rPr lang="en-US" b="1" dirty="0"/>
              <a:t>Do you remember why you should learn about data visualization?</a:t>
            </a:r>
            <a:r>
              <a:rPr lang="en-US" b="0" dirty="0"/>
              <a:t> Nice! &lt;click&gt;</a:t>
            </a:r>
            <a:endParaRPr lang="en-US" dirty="0"/>
          </a:p>
          <a:p>
            <a:pPr lvl="1"/>
            <a:r>
              <a:rPr lang="en-US" dirty="0"/>
              <a:t>Here are some reasons – also it’s important to be vigilant as a consumer when viewing any data in a visual way</a:t>
            </a:r>
          </a:p>
          <a:p>
            <a:pPr lvl="0"/>
            <a:r>
              <a:rPr lang="en-US" b="1" dirty="0"/>
              <a:t>Can you recall any of the technologies that can be used for data visualization?</a:t>
            </a:r>
            <a:r>
              <a:rPr lang="en-US" b="0" dirty="0"/>
              <a:t> Nice! &lt;click&gt;</a:t>
            </a:r>
            <a:endParaRPr lang="en-US" b="1" dirty="0"/>
          </a:p>
          <a:p>
            <a:pPr lvl="1"/>
            <a:r>
              <a:rPr lang="en-US" dirty="0"/>
              <a:t>Here are a few we talked about</a:t>
            </a:r>
          </a:p>
          <a:p>
            <a:pPr lvl="0"/>
            <a:r>
              <a:rPr lang="en-US" b="1" dirty="0"/>
              <a:t>Do you recall any of the types of data or charts we discussed?</a:t>
            </a:r>
          </a:p>
          <a:p>
            <a:pPr lvl="1"/>
            <a:r>
              <a:rPr lang="en-US" dirty="0"/>
              <a:t>Here are some of the ones we covered!</a:t>
            </a:r>
          </a:p>
          <a:p>
            <a:pPr lvl="0"/>
            <a:r>
              <a:rPr lang="en-US" dirty="0"/>
              <a:t>We went over quite a bit in this presentation!</a:t>
            </a:r>
          </a:p>
        </p:txBody>
      </p:sp>
    </p:spTree>
    <p:extLst>
      <p:ext uri="{BB962C8B-B14F-4D97-AF65-F5344CB8AC3E}">
        <p14:creationId xmlns:p14="http://schemas.microsoft.com/office/powerpoint/2010/main" val="1275188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Does anyone have any questions? Thank you!</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 couple more examples – these ones are interactive! &lt;click&gt;</a:t>
            </a:r>
          </a:p>
          <a:p>
            <a:r>
              <a:rPr lang="en-US" dirty="0"/>
              <a:t>The first one is from the white house – it provides a visual breakdown of the government’s budget. It makes it really easy to see how much money is spent on certain areas. &lt;click&gt;</a:t>
            </a:r>
          </a:p>
          <a:p>
            <a:r>
              <a:rPr lang="en-US" dirty="0"/>
              <a:t>The second one is an interstate map – this shows how colors and geographical data can create a beautiful look at one of the largest pieces of infrastructure in the U.S.</a:t>
            </a:r>
          </a:p>
          <a:p>
            <a:r>
              <a:rPr lang="en-US" b="1" dirty="0"/>
              <a:t>Feel free to visit these websites, and play around with the interactive tools!</a:t>
            </a:r>
            <a:endParaRPr lang="en-US" dirty="0"/>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 you have any ideas why data should be visualized?</a:t>
            </a:r>
            <a:r>
              <a:rPr lang="en-US" b="0" dirty="0"/>
              <a:t> Oh yeah, those are some good answers!</a:t>
            </a:r>
            <a:endParaRPr lang="en-US" b="1" dirty="0"/>
          </a:p>
          <a:p>
            <a:r>
              <a:rPr lang="en-US" dirty="0"/>
              <a:t>Let’s think of basic example &lt;click&gt;</a:t>
            </a:r>
          </a:p>
          <a:p>
            <a:pPr lvl="1"/>
            <a:r>
              <a:rPr lang="en-US" dirty="0"/>
              <a:t>Here is some data in tabular form – </a:t>
            </a:r>
            <a:r>
              <a:rPr lang="en-US" b="1" dirty="0"/>
              <a:t>Can you guess which region had the most sales?</a:t>
            </a:r>
            <a:r>
              <a:rPr lang="en-US" b="0" dirty="0"/>
              <a:t> Decent guesses… &lt;click&gt;</a:t>
            </a:r>
            <a:endParaRPr lang="en-US" dirty="0"/>
          </a:p>
          <a:p>
            <a:pPr lvl="1"/>
            <a:r>
              <a:rPr lang="en-US" dirty="0" err="1"/>
              <a:t>Howabout</a:t>
            </a:r>
            <a:r>
              <a:rPr lang="en-US" dirty="0"/>
              <a:t> now? </a:t>
            </a:r>
            <a:r>
              <a:rPr lang="en-US" b="1" dirty="0"/>
              <a:t>Who can tell me which region had the most sales?</a:t>
            </a:r>
            <a:r>
              <a:rPr lang="en-US" b="0" dirty="0"/>
              <a:t> That’s right! It’s much more obvious now.</a:t>
            </a:r>
            <a:endParaRPr lang="en-US" dirty="0"/>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Let’s look at another example – this one is very historic. &lt;click&gt;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This visualization was created by Florence Nightingale, an English social reformer and statistician in the 1800s. She is the known as the founder of modern nursing, due to her enormous impact on the medical field. &lt;click&gt;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 &lt;click&gt;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 &lt;click&gt;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Using this visualization, she was able to tell a story and advocate for her cause. It had a big impact!</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recent history. &lt;click&gt;</a:t>
            </a:r>
          </a:p>
          <a:p>
            <a:r>
              <a:rPr lang="en-US" dirty="0"/>
              <a:t>2.5 quintillion bytes of data are created every day. &lt;click&gt;</a:t>
            </a:r>
          </a:p>
          <a:p>
            <a:r>
              <a:rPr lang="en-US" dirty="0"/>
              <a:t>Even more astonishing, 90% of the data in the world was generated in the past two years! &lt;click&gt;</a:t>
            </a:r>
          </a:p>
          <a:p>
            <a:r>
              <a:rPr lang="en-US" b="1" dirty="0"/>
              <a:t>So what happens to all this Big Data?</a:t>
            </a:r>
          </a:p>
          <a:p>
            <a:pPr lvl="1"/>
            <a:r>
              <a:rPr lang="en-US" b="1" dirty="0"/>
              <a:t>Any examples of companies that take their data and do things with it? </a:t>
            </a:r>
            <a:r>
              <a:rPr lang="en-US" b="0" dirty="0"/>
              <a:t>Good answers!</a:t>
            </a:r>
            <a:endParaRPr lang="en-US" b="1" dirty="0"/>
          </a:p>
          <a:p>
            <a:pPr lvl="1"/>
            <a:r>
              <a:rPr lang="en-US" dirty="0"/>
              <a:t>Amazon shopping knows what you want, Google knows where you are and what to search for, </a:t>
            </a:r>
            <a:r>
              <a:rPr lang="en-US" dirty="0" err="1"/>
              <a:t>etc</a:t>
            </a:r>
            <a:r>
              <a:rPr lang="en-US" dirty="0"/>
              <a:t> &lt;click&gt;</a:t>
            </a:r>
          </a:p>
          <a:p>
            <a:pPr lvl="0"/>
            <a:r>
              <a:rPr lang="en-US" dirty="0"/>
              <a:t>Data is extremely valuable… &lt;click&gt; but only if you are actually able to figure out what it means &lt;click</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 &lt;click&gt;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p>
          <a:p>
            <a:pPr lvl="0"/>
            <a:endParaRPr lang="en-US" b="0" i="0" dirty="0"/>
          </a:p>
          <a:p>
            <a:pPr marL="158750" lvl="0" indent="0">
              <a:buNone/>
            </a:pPr>
            <a:r>
              <a:rPr lang="en-US" dirty="0"/>
              <a:t>https://www.forbes.com/sites/bernardmarr/2018/05/21/how-much-data-do-we-create-every-day-the-mind-blowing-stats-everyone-should-read/?sh=2fbc1c260ba9</a:t>
            </a:r>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Does anyone in Ohio recognize this map? What do the colors mean?</a:t>
            </a:r>
            <a:r>
              <a:rPr lang="en-US" b="0" dirty="0"/>
              <a:t> Good guess!</a:t>
            </a:r>
            <a:endParaRPr lang="en-US" b="1" dirty="0"/>
          </a:p>
          <a:p>
            <a:pPr lvl="0"/>
            <a:r>
              <a:rPr lang="en-US" dirty="0"/>
              <a:t>It’s from the Ohio Department of Health (ODH) and it shows the </a:t>
            </a:r>
            <a:r>
              <a:rPr lang="en-US" dirty="0" err="1"/>
              <a:t>CoViD</a:t>
            </a:r>
            <a:r>
              <a:rPr lang="en-US" dirty="0"/>
              <a:t> risk levels across Ohio. Red = highest risk, Yellow = lowest.</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reason it’s important to learn about data visualization is that there are many issues that can arise if the data visualizer has any sort of agenda.</a:t>
            </a:r>
          </a:p>
          <a:p>
            <a:pPr lvl="1"/>
            <a:r>
              <a:rPr lang="en-US" dirty="0"/>
              <a:t>Visualizations can make it look like certain things are true when they might not be &lt;click&gt;</a:t>
            </a:r>
          </a:p>
          <a:p>
            <a:pPr lvl="0"/>
            <a:r>
              <a:rPr lang="en-US" dirty="0"/>
              <a:t>Take a look at this graph. </a:t>
            </a:r>
            <a:r>
              <a:rPr lang="en-US" b="1" dirty="0"/>
              <a:t>What’s wrong with it</a:t>
            </a:r>
            <a:r>
              <a:rPr lang="en-US" b="0" dirty="0"/>
              <a:t>? Good guesses! &lt;click&gt;</a:t>
            </a:r>
            <a:endParaRPr lang="en-US" dirty="0"/>
          </a:p>
          <a:p>
            <a:pPr lvl="0"/>
            <a:r>
              <a:rPr lang="en-US" dirty="0"/>
              <a:t>The graph has been truncated!</a:t>
            </a:r>
          </a:p>
          <a:p>
            <a:pPr lvl="1"/>
            <a:r>
              <a:rPr lang="en-US" dirty="0"/>
              <a:t>The difference between these two values is actually way smaller than it looks</a:t>
            </a:r>
          </a:p>
          <a:p>
            <a:pPr lvl="1"/>
            <a:r>
              <a:rPr lang="en-US" dirty="0"/>
              <a:t>The Y Axis is shrunk so that it looks like 39.6% is 5 times more than 35% - which isn’t true.</a:t>
            </a:r>
          </a:p>
          <a:p>
            <a:pPr lvl="1"/>
            <a:r>
              <a:rPr lang="en-US" dirty="0"/>
              <a:t>The designer at Fox News probably wanted to scare people into thinking their taxes would go way up, when that isn’t actually the case. &lt;click&gt;</a:t>
            </a:r>
          </a:p>
          <a:p>
            <a:pPr lvl="0"/>
            <a:r>
              <a:rPr lang="en-US" dirty="0"/>
              <a:t>Now let’s look at another one. The data here is </a:t>
            </a:r>
            <a:r>
              <a:rPr lang="en-US" b="0" dirty="0"/>
              <a:t>real, but does cheese actually cause PhDs? </a:t>
            </a:r>
            <a:r>
              <a:rPr lang="en-US" b="1" dirty="0"/>
              <a:t>What do you think?</a:t>
            </a:r>
            <a:r>
              <a:rPr lang="en-US" b="0" dirty="0"/>
              <a:t> Ah, okay. &lt;click&gt;</a:t>
            </a:r>
            <a:endParaRPr lang="en-US" b="0" i="0" dirty="0"/>
          </a:p>
          <a:p>
            <a:pPr lvl="0"/>
            <a:r>
              <a:rPr lang="en-US" b="0" i="0" dirty="0"/>
              <a:t>What’s really happening here is that it is a case of </a:t>
            </a:r>
            <a:r>
              <a:rPr lang="en-US" b="0" i="1" dirty="0"/>
              <a:t>correlation</a:t>
            </a:r>
            <a:r>
              <a:rPr lang="en-US" b="0" i="0" dirty="0"/>
              <a:t>, not </a:t>
            </a:r>
            <a:r>
              <a:rPr lang="en-US" b="0" i="1" dirty="0"/>
              <a:t>causation</a:t>
            </a:r>
            <a:endParaRPr lang="en-US" b="1" i="1" dirty="0"/>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 &lt;click&gt;</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0"/>
            <a:endParaRPr lang="en-US" b="0" i="0" dirty="0"/>
          </a:p>
          <a:p>
            <a:pPr marL="158750" lvl="0" indent="0">
              <a:buNone/>
            </a:pPr>
            <a:r>
              <a:rPr lang="en-US" b="0" i="0" dirty="0"/>
              <a:t>https://www.tylervigen.com/spurious-correlations</a:t>
            </a:r>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6C94-6B28-4051-BE01-98E75CF9B057}"/>
              </a:ext>
            </a:extLst>
          </p:cNvPr>
          <p:cNvSpPr>
            <a:spLocks noGrp="1"/>
          </p:cNvSpPr>
          <p:nvPr>
            <p:ph type="title"/>
          </p:nvPr>
        </p:nvSpPr>
        <p:spPr/>
        <p:txBody>
          <a:bodyPr/>
          <a:lstStyle/>
          <a:p>
            <a:r>
              <a:rPr lang="en-US" dirty="0"/>
              <a:t>Data Storage as Text – CSV</a:t>
            </a:r>
          </a:p>
        </p:txBody>
      </p:sp>
      <p:pic>
        <p:nvPicPr>
          <p:cNvPr id="4" name="Picture 3">
            <a:extLst>
              <a:ext uri="{FF2B5EF4-FFF2-40B4-BE49-F238E27FC236}">
                <a16:creationId xmlns:a16="http://schemas.microsoft.com/office/drawing/2014/main" id="{862BBF5D-4CB0-4E8D-9B3B-0CF209ADD28A}"/>
              </a:ext>
            </a:extLst>
          </p:cNvPr>
          <p:cNvPicPr>
            <a:picLocks noChangeAspect="1"/>
          </p:cNvPicPr>
          <p:nvPr/>
        </p:nvPicPr>
        <p:blipFill>
          <a:blip r:embed="rId3"/>
          <a:stretch>
            <a:fillRect/>
          </a:stretch>
        </p:blipFill>
        <p:spPr>
          <a:xfrm>
            <a:off x="720000" y="1390890"/>
            <a:ext cx="6387044" cy="3128744"/>
          </a:xfrm>
          <a:prstGeom prst="rect">
            <a:avLst/>
          </a:prstGeom>
        </p:spPr>
      </p:pic>
      <p:sp>
        <p:nvSpPr>
          <p:cNvPr id="5" name="Rectangle 4">
            <a:extLst>
              <a:ext uri="{FF2B5EF4-FFF2-40B4-BE49-F238E27FC236}">
                <a16:creationId xmlns:a16="http://schemas.microsoft.com/office/drawing/2014/main" id="{2B09FB83-C7EE-4581-AC80-3B6B25A023B9}"/>
              </a:ext>
            </a:extLst>
          </p:cNvPr>
          <p:cNvSpPr/>
          <p:nvPr/>
        </p:nvSpPr>
        <p:spPr>
          <a:xfrm>
            <a:off x="5508702" y="1855172"/>
            <a:ext cx="2915298" cy="2200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u="sng" dirty="0">
                <a:latin typeface="Miriam Libre" panose="00000500000000000000" pitchFamily="2" charset="-79"/>
                <a:cs typeface="Miriam Libre" panose="00000500000000000000" pitchFamily="2" charset="-79"/>
              </a:rPr>
              <a:t>CSV</a:t>
            </a:r>
          </a:p>
          <a:p>
            <a:endParaRPr lang="en-US" b="1" dirty="0">
              <a:latin typeface="Miriam Libre" panose="00000500000000000000" pitchFamily="2" charset="-79"/>
              <a:cs typeface="Miriam Libre" panose="00000500000000000000" pitchFamily="2" charset="-79"/>
            </a:endParaRPr>
          </a:p>
          <a:p>
            <a:r>
              <a:rPr lang="en-US" sz="2000" b="1" dirty="0">
                <a:latin typeface="Miriam Libre" panose="00000500000000000000" pitchFamily="2" charset="-79"/>
                <a:cs typeface="Miriam Libre" panose="00000500000000000000" pitchFamily="2" charset="-79"/>
              </a:rPr>
              <a:t>C</a:t>
            </a:r>
            <a:r>
              <a:rPr lang="en-US" sz="1600" dirty="0">
                <a:latin typeface="Miriam Libre" panose="00000500000000000000" pitchFamily="2" charset="-79"/>
                <a:cs typeface="Miriam Libre" panose="00000500000000000000" pitchFamily="2" charset="-79"/>
              </a:rPr>
              <a:t>omma-</a:t>
            </a:r>
            <a:r>
              <a:rPr lang="en-US" sz="2000" b="1" dirty="0">
                <a:latin typeface="Miriam Libre" panose="00000500000000000000" pitchFamily="2" charset="-79"/>
                <a:cs typeface="Miriam Libre" panose="00000500000000000000" pitchFamily="2" charset="-79"/>
              </a:rPr>
              <a:t>S</a:t>
            </a:r>
            <a:r>
              <a:rPr lang="en-US" sz="1600" dirty="0">
                <a:latin typeface="Miriam Libre" panose="00000500000000000000" pitchFamily="2" charset="-79"/>
                <a:cs typeface="Miriam Libre" panose="00000500000000000000" pitchFamily="2" charset="-79"/>
              </a:rPr>
              <a:t>eparated </a:t>
            </a:r>
            <a:r>
              <a:rPr lang="en-US" sz="2000" b="1" dirty="0">
                <a:latin typeface="Miriam Libre" panose="00000500000000000000" pitchFamily="2" charset="-79"/>
                <a:cs typeface="Miriam Libre" panose="00000500000000000000" pitchFamily="2" charset="-79"/>
              </a:rPr>
              <a:t>V</a:t>
            </a:r>
            <a:r>
              <a:rPr lang="en-US" sz="1600" dirty="0">
                <a:latin typeface="Miriam Libre" panose="00000500000000000000" pitchFamily="2" charset="-79"/>
                <a:cs typeface="Miriam Libre" panose="00000500000000000000" pitchFamily="2" charset="-79"/>
              </a:rPr>
              <a:t>alues</a:t>
            </a:r>
          </a:p>
          <a:p>
            <a:endParaRPr lang="en-US" sz="16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Maps to a tabular data format (like a spreadsheet)</a:t>
            </a:r>
          </a:p>
        </p:txBody>
      </p:sp>
    </p:spTree>
    <p:extLst>
      <p:ext uri="{BB962C8B-B14F-4D97-AF65-F5344CB8AC3E}">
        <p14:creationId xmlns:p14="http://schemas.microsoft.com/office/powerpoint/2010/main" val="62794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occupation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(Cheese v. Doctorates)</a:t>
            </a:r>
          </a:p>
        </p:txBody>
      </p:sp>
      <p:pic>
        <p:nvPicPr>
          <p:cNvPr id="5" name="Picture 4">
            <a:extLst>
              <a:ext uri="{FF2B5EF4-FFF2-40B4-BE49-F238E27FC236}">
                <a16:creationId xmlns:a16="http://schemas.microsoft.com/office/drawing/2014/main" id="{C7A265EC-8B3C-49D0-93D5-07459B2C33C9}"/>
              </a:ext>
            </a:extLst>
          </p:cNvPr>
          <p:cNvPicPr>
            <a:picLocks noChangeAspect="1"/>
          </p:cNvPicPr>
          <p:nvPr/>
        </p:nvPicPr>
        <p:blipFill>
          <a:blip r:embed="rId4"/>
          <a:stretch>
            <a:fillRect/>
          </a:stretch>
        </p:blipFill>
        <p:spPr>
          <a:xfrm>
            <a:off x="4445619" y="1574219"/>
            <a:ext cx="4041164" cy="2031341"/>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7449</TotalTime>
  <Words>2866</Words>
  <Application>Microsoft Office PowerPoint</Application>
  <PresentationFormat>On-screen Show (16:9)</PresentationFormat>
  <Paragraphs>260</Paragraphs>
  <Slides>24</Slides>
  <Notes>24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Miriam Libre</vt:lpstr>
      <vt:lpstr>Arial</vt:lpstr>
      <vt:lpstr>Krona One</vt:lpstr>
      <vt:lpstr>Consolas</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Data Storage as Text – CSV</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53</cp:revision>
  <dcterms:modified xsi:type="dcterms:W3CDTF">2022-06-15T15:34:55Z</dcterms:modified>
</cp:coreProperties>
</file>